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sldIdLst>
    <p:sldId id="257" r:id="rId2"/>
    <p:sldId id="258" r:id="rId3"/>
    <p:sldId id="276" r:id="rId4"/>
    <p:sldId id="277" r:id="rId5"/>
    <p:sldId id="280" r:id="rId6"/>
    <p:sldId id="259" r:id="rId7"/>
    <p:sldId id="281" r:id="rId8"/>
    <p:sldId id="260" r:id="rId9"/>
    <p:sldId id="264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79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7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29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74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3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9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42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40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0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02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66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62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6A611B-12BC-4FA1-B7F3-B4B8F221A05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591CCC-3261-4D59-BBE9-6C69E904F15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3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1.com.b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18"/>
            <a:ext cx="8620771" cy="584488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772401" y="431800"/>
            <a:ext cx="424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Política</a:t>
            </a:r>
            <a:endParaRPr lang="pt-BR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955681" y="1638109"/>
            <a:ext cx="272360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Fiscal</a:t>
            </a:r>
            <a:endParaRPr lang="pt-BR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0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31100" y="961987"/>
            <a:ext cx="72756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Política de </a:t>
            </a:r>
            <a:r>
              <a:rPr lang="pt-B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Econômica</a:t>
            </a:r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 </a:t>
            </a:r>
          </a:p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Política Fiscal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87" y="1748998"/>
            <a:ext cx="4782314" cy="43724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7000" y="2480192"/>
            <a:ext cx="7747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Sabemos que para se ter uma Política Fiscal eficiente é necessário que a Política de Governo seja muito bem estruturada.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43317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0803" y="1117600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Política Fiscal nos EUA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1825486"/>
            <a:ext cx="5715000" cy="44577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8600" y="1976844"/>
            <a:ext cx="5753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 crise de 29 só teve fim no EUA depois da </a:t>
            </a:r>
            <a:r>
              <a:rPr lang="pt-BR" sz="2400" dirty="0"/>
              <a:t>conscientização de que o sistema econômico não deveria ser plenamente livre, quer dizer, deveria ser dirigido pelo Estado (Instituição</a:t>
            </a:r>
            <a:r>
              <a:rPr lang="pt-BR" sz="2400" dirty="0" smtClean="0"/>
              <a:t>).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Segundo </a:t>
            </a:r>
            <a:r>
              <a:rPr lang="pt-BR" sz="2400" dirty="0"/>
              <a:t>John Maynard KEYNES (1936), </a:t>
            </a:r>
            <a:r>
              <a:rPr lang="pt-BR" sz="2400" dirty="0" smtClean="0"/>
              <a:t>estruturou-se </a:t>
            </a:r>
            <a:r>
              <a:rPr lang="pt-BR" sz="2400" dirty="0"/>
              <a:t>uma política econômica inteiramente controlada pela autoridade maior do país, no caso, o Presidente da República. </a:t>
            </a:r>
          </a:p>
        </p:txBody>
      </p:sp>
    </p:spTree>
    <p:extLst>
      <p:ext uri="{BB962C8B-B14F-4D97-AF65-F5344CB8AC3E}">
        <p14:creationId xmlns:p14="http://schemas.microsoft.com/office/powerpoint/2010/main" val="1275706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7600" y="4445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Segundo reportagem do Globo.com (17/07/2012)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35" y="1175048"/>
            <a:ext cx="11962365" cy="37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44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2900" y="1803400"/>
            <a:ext cx="11671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Após a eleição de Obama, este entra com um projeto de saúde para os mais pobres e idosos, e também com o aumento nos gastos militares, para a guerra no Iraque, as duas políticas foram importantes para a recuperação americana, porém em 2013 ouve uma grave crise política entre os democratas e republicanos devido ao teto da dívida Ianque. O teto da dívida foi aumentado com o compromisso da redução de gastos do governo ao longo do tempo. 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50" y="0"/>
            <a:ext cx="31623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1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8642"/>
            <a:ext cx="5168996" cy="5969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1207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/>
              <a:t>A tabela 1.1 retirada do site </a:t>
            </a:r>
            <a:r>
              <a:rPr lang="pt-BR" sz="2000" i="1" dirty="0">
                <a:hlinkClick r:id="rId3"/>
              </a:rPr>
              <a:t>www.g1.com.br</a:t>
            </a:r>
            <a:r>
              <a:rPr lang="pt-BR" sz="2000" i="1" dirty="0"/>
              <a:t> mostra o orçamento previsto para o ano de 2015 e como ficou após o corte do orçamento.</a:t>
            </a:r>
            <a:endParaRPr lang="pt-BR" sz="2000" dirty="0"/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434" y="540623"/>
            <a:ext cx="5492213" cy="63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5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37882" y="244699"/>
            <a:ext cx="1146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/>
              <a:t>No gráfico 1.2, temos um gráfico (Ano; % do PIB) que demonstra o crescimento e depois a redução do orçamento do governo ao longo do período de 2008 a 2015.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" y="1405958"/>
            <a:ext cx="10714861" cy="49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85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2665927"/>
            <a:ext cx="6258596" cy="36269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59288" y="1117600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Política Fiscal na Suécia</a:t>
            </a:r>
            <a:endParaRPr lang="pt-BR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92" y="264280"/>
            <a:ext cx="2278023" cy="14237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31821" y="1800640"/>
            <a:ext cx="53912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 </a:t>
            </a:r>
            <a:r>
              <a:rPr lang="pt-BR" sz="2400" dirty="0"/>
              <a:t>Suécia é uma monarquia constitucional parlamentarista, sendo que o poder do rei foi constantemente reduzido. A constituição de 1974 restringiu a atuação da realeza a funções cerimoniais, mas o rei conserva ainda a função de chefe de estado. A sociedade e a opinião pública sueca nunca expressaram um forte desejo pela instalação de uma república, porém o Partido </a:t>
            </a:r>
            <a:r>
              <a:rPr lang="pt-BR" sz="2400" dirty="0" err="1"/>
              <a:t>Social-Democrata</a:t>
            </a:r>
            <a:r>
              <a:rPr lang="pt-BR" sz="2400" dirty="0"/>
              <a:t> e o Partido de Esquerda mantêm em suas propostas políticas a abolição da monarquia.</a:t>
            </a:r>
          </a:p>
        </p:txBody>
      </p:sp>
    </p:spTree>
    <p:extLst>
      <p:ext uri="{BB962C8B-B14F-4D97-AF65-F5344CB8AC3E}">
        <p14:creationId xmlns:p14="http://schemas.microsoft.com/office/powerpoint/2010/main" val="3972499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92" y="2137892"/>
            <a:ext cx="4726545" cy="35449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88642" y="1079437"/>
            <a:ext cx="932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O estabelecimento do modelo sueco</a:t>
            </a:r>
            <a:endParaRPr lang="pt-BR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8790" y="1828799"/>
            <a:ext cx="7006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pensamento escandinavo é uma esfinge de enigma quase indecifrável para muitos povos. A começar pelos seguidores do credo americano de que, quanto mais baixos os impostos, melhor.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Mas a primeira explicação é elementar: paga-se impostos de bom grado por aqui, dizem os suecos, </a:t>
            </a:r>
          </a:p>
          <a:p>
            <a:pPr algn="just"/>
            <a:r>
              <a:rPr lang="pt-BR" sz="2400" dirty="0" smtClean="0"/>
              <a:t>Porque as coisas funcionam.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 segunda explicação do enigma requer um esforço de compreensão de sentimento de humanidade e solidariedade que molda o pensamento escandinavo.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98481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951594" cy="5869094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Devido à sua dependência do comércio internacional, a economia sueca se contraiu com a crise financeira internacional, em seguida, a recessão da zona do euro. </a:t>
            </a:r>
          </a:p>
          <a:p>
            <a:pPr algn="just"/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30310" y="2343955"/>
            <a:ext cx="580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Situação econômica atual...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3060025"/>
            <a:ext cx="4826358" cy="299819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293217" y="538953"/>
            <a:ext cx="689878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3200" dirty="0" smtClean="0"/>
              <a:t>A Suécia tem solidez nas suas Finanças Públicas. Sua dívida pública subiu mais ou menos 1/3 do PIB e o setor bancário está bem capitalizado.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 smtClean="0"/>
              <a:t>Ela tem um dos mais altos padrões de vida no mundo. No entanto, a taxa de desemprego (7,8%) alcançou um nível historicamente elevado para o país, embora tenha diminuído ligeiramente em 2014.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44124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30309" y="1081825"/>
            <a:ext cx="10315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Abaixo, estimação do crescimento da Suécia até o momento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6" y="2137894"/>
            <a:ext cx="11094041" cy="40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33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3500" y="635000"/>
            <a:ext cx="656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/>
              <a:t>O que é?</a:t>
            </a:r>
            <a:endParaRPr lang="pt-BR" sz="7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1760000"/>
            <a:ext cx="4083860" cy="456459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55163" y="1663918"/>
            <a:ext cx="635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Consiste na forma como o Governo arrecada e gasta dinheiro...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1906429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32886" y="309093"/>
            <a:ext cx="10313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Suécia acabará com economia paralela dentro de 5 anos</a:t>
            </a:r>
            <a:r>
              <a:rPr lang="pt-BR" sz="3200" dirty="0" smtClean="0"/>
              <a:t>. </a:t>
            </a:r>
            <a:endParaRPr lang="pt-BR" sz="3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15" y="1841680"/>
            <a:ext cx="6227685" cy="414699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40913" y="1841680"/>
            <a:ext cx="5423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fisco sueco dispõe de poderosos instrumentos de investigação. Algo que, em Portugal, é tido à décadas como um atentado à “privacidade”. </a:t>
            </a:r>
            <a:endParaRPr lang="pt-BR" sz="28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3" y="3674183"/>
            <a:ext cx="4751318" cy="26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1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89"/>
            <a:ext cx="7598776" cy="46385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225" y="347730"/>
            <a:ext cx="4377775" cy="59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29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9511" cy="61921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84125" y="1803042"/>
            <a:ext cx="69030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“Se há uma suspeita sobre uma dada empresa, podemos ir aos bancos, pedir informação sobre esse contribuinte. E eles são obrigados a </a:t>
            </a:r>
            <a:r>
              <a:rPr lang="pt-BR" sz="2800" dirty="0" err="1" smtClean="0"/>
              <a:t>darnos</a:t>
            </a:r>
            <a:r>
              <a:rPr lang="pt-BR" sz="2800" dirty="0" smtClean="0"/>
              <a:t>”, afirma Martin </a:t>
            </a:r>
            <a:r>
              <a:rPr lang="pt-BR" sz="2800" dirty="0" err="1" smtClean="0"/>
              <a:t>Solvinger</a:t>
            </a:r>
            <a:r>
              <a:rPr lang="pt-BR" sz="2800" dirty="0" smtClean="0"/>
              <a:t>. “Não temos de a justificar, mas também não podemos fazer expedições para ver o que dá. Temos um extenso acesso a informação. E não depende de autorização do diretor-geral”. É o que se passa, igualmente, com os cartões de crédito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21920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94703" y="281606"/>
            <a:ext cx="8023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Para combater o trabalho clandestino...</a:t>
            </a:r>
            <a:endParaRPr lang="pt-BR" sz="4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698" y="2735096"/>
            <a:ext cx="5434302" cy="32407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3031" y="1728156"/>
            <a:ext cx="68000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Quando o Fisco sueco sai às ruas, consegue resultados.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Na Suécia, o Fisco tem um estatuto diferente do português. É autónomo e estabelece as suas próprias missões, sem o aval da decisão política. “O ministro das Finanças não pode dar ordens ao diretor-geral sobre matérias fiscais”, explica ao PÚBLICO Lars </a:t>
            </a:r>
            <a:r>
              <a:rPr lang="pt-BR" sz="2400" dirty="0" err="1" smtClean="0"/>
              <a:t>Ake</a:t>
            </a:r>
            <a:r>
              <a:rPr lang="pt-BR" sz="2400" dirty="0" smtClean="0"/>
              <a:t> </a:t>
            </a:r>
            <a:r>
              <a:rPr lang="pt-BR" sz="2400" dirty="0" err="1" smtClean="0"/>
              <a:t>Leijkvist</a:t>
            </a:r>
            <a:r>
              <a:rPr lang="pt-BR" sz="2400" dirty="0" smtClean="0"/>
              <a:t>, </a:t>
            </a:r>
            <a:r>
              <a:rPr lang="pt-BR" sz="2400" dirty="0" err="1" smtClean="0"/>
              <a:t>director</a:t>
            </a:r>
            <a:r>
              <a:rPr lang="pt-BR" sz="2400" dirty="0" smtClean="0"/>
              <a:t> do planejamento. “As suas decisões apenas se expressam pela mudança da lei e alterações especiais, mas não podem interferir no funcionamento da administração fiscal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67994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13645" y="1223493"/>
            <a:ext cx="981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Quando convenientemente conduzida, a política fiscal: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1973" y="1808268"/>
            <a:ext cx="11870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400" dirty="0" smtClean="0"/>
              <a:t>"</a:t>
            </a:r>
            <a:r>
              <a:rPr lang="pt-BR" sz="2400" dirty="0"/>
              <a:t>Garante" a relativa estabilidade da atividade econômica e do emprego, fundamentais para a coesão social</a:t>
            </a:r>
            <a:r>
              <a:rPr lang="pt-BR" sz="2400" dirty="0" smtClean="0"/>
              <a:t>.</a:t>
            </a:r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Dá </a:t>
            </a:r>
            <a:r>
              <a:rPr lang="pt-BR" sz="2400" dirty="0"/>
              <a:t>credibilidade ao ajuste "mais fino" da política monetária que, com pequenas manobras da taxa de juro real de longo prazo, compatibiliza a soma da demanda privada com a demanda pública para manter a taxa de inflação baixa e relativamente estável. </a:t>
            </a:r>
            <a:endParaRPr lang="pt-BR" sz="2400" dirty="0" smtClean="0"/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Por </a:t>
            </a:r>
            <a:r>
              <a:rPr lang="pt-BR" sz="2400" dirty="0"/>
              <a:t>sua vez, essa "credibilidade" e "previsibilidade" tornam politicamente possível uma política salarial capaz de manter o desejável aumento do salário real sem pressões marginais sobre a taxa de inflação. 4. Propicia uma relativa estabilidade da taxa de câmbio real, fundamental para determinar o nível de atividade, oferecendo um "buffer" de recursos para minorar os excessos das flutuações idiossincráticas.</a:t>
            </a:r>
          </a:p>
        </p:txBody>
      </p:sp>
    </p:spTree>
    <p:extLst>
      <p:ext uri="{BB962C8B-B14F-4D97-AF65-F5344CB8AC3E}">
        <p14:creationId xmlns:p14="http://schemas.microsoft.com/office/powerpoint/2010/main" val="1351627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670" y="286603"/>
            <a:ext cx="11320530" cy="1450757"/>
          </a:xfrm>
        </p:spPr>
        <p:txBody>
          <a:bodyPr>
            <a:noAutofit/>
          </a:bodyPr>
          <a:lstStyle/>
          <a:p>
            <a:r>
              <a:rPr lang="pt-BR" sz="3600" dirty="0"/>
              <a:t>Por essa rápida descrição deve ficar claro que o "equilíbrio fiscal" é quem comanda a política monetária, salarial e a cambial. 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0" y="2143327"/>
            <a:ext cx="2905125" cy="3686175"/>
          </a:xfrm>
        </p:spPr>
      </p:pic>
      <p:sp>
        <p:nvSpPr>
          <p:cNvPr id="5" name="CaixaDeTexto 4"/>
          <p:cNvSpPr txBox="1"/>
          <p:nvPr/>
        </p:nvSpPr>
        <p:spPr>
          <a:xfrm>
            <a:off x="5138671" y="1737360"/>
            <a:ext cx="65682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Ela é condição necessária, ainda que não suficiente, para a promoção do desenvolvimento social e econômico sustentável com equilíbrio interno (aumento harmonioso entre a igualdade de oportunidade e o investimento) e externo (relativo equilíbrio do balanço em conta corrente durante o ciclo).</a:t>
            </a:r>
          </a:p>
        </p:txBody>
      </p:sp>
    </p:spTree>
    <p:extLst>
      <p:ext uri="{BB962C8B-B14F-4D97-AF65-F5344CB8AC3E}">
        <p14:creationId xmlns:p14="http://schemas.microsoft.com/office/powerpoint/2010/main" val="2709255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8" y="266610"/>
            <a:ext cx="5436816" cy="40822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09" y="266611"/>
            <a:ext cx="6057089" cy="34386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2" y="2910825"/>
            <a:ext cx="5998497" cy="34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48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6" y="289439"/>
            <a:ext cx="6096000" cy="42957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072828" y="2478532"/>
            <a:ext cx="7986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pt-BR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8" y="3733905"/>
            <a:ext cx="6320555" cy="25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5" y="126511"/>
            <a:ext cx="8205989" cy="616474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2124" y="850006"/>
            <a:ext cx="1828801" cy="1635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1972" y="940158"/>
            <a:ext cx="1918953" cy="1983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446914" y="940158"/>
            <a:ext cx="1234224" cy="163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936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7450" y="1983346"/>
            <a:ext cx="824248" cy="42500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 rot="16200000">
            <a:off x="2127048" y="3646694"/>
            <a:ext cx="3705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Arrecadação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06684" y="2743200"/>
            <a:ext cx="824248" cy="34901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 rot="16200000">
            <a:off x="3864876" y="4026622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Despesas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06684" y="1983346"/>
            <a:ext cx="824248" cy="7598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361386" y="156109"/>
            <a:ext cx="2884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Superávit </a:t>
            </a:r>
          </a:p>
          <a:p>
            <a:r>
              <a:rPr lang="pt-BR" sz="4800" dirty="0" smtClean="0"/>
              <a:t>Primário</a:t>
            </a:r>
            <a:endParaRPr lang="pt-BR" sz="4800" dirty="0"/>
          </a:p>
        </p:txBody>
      </p:sp>
      <p:sp>
        <p:nvSpPr>
          <p:cNvPr id="13" name="Retângulo 12"/>
          <p:cNvSpPr/>
          <p:nvPr/>
        </p:nvSpPr>
        <p:spPr>
          <a:xfrm>
            <a:off x="4906684" y="1696791"/>
            <a:ext cx="824248" cy="2640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885650" y="3426457"/>
            <a:ext cx="27045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Juros da dívida pública</a:t>
            </a:r>
            <a:endParaRPr lang="pt-BR" sz="4400" dirty="0"/>
          </a:p>
        </p:txBody>
      </p:sp>
      <p:cxnSp>
        <p:nvCxnSpPr>
          <p:cNvPr id="16" name="Conector em curva 15"/>
          <p:cNvCxnSpPr/>
          <p:nvPr/>
        </p:nvCxnSpPr>
        <p:spPr>
          <a:xfrm rot="10800000">
            <a:off x="5847011" y="2516917"/>
            <a:ext cx="2086376" cy="1255096"/>
          </a:xfrm>
          <a:prstGeom prst="curvedConnector3">
            <a:avLst>
              <a:gd name="adj1" fmla="val -11111"/>
            </a:avLst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eta em curva para a esquerda 64"/>
          <p:cNvSpPr/>
          <p:nvPr/>
        </p:nvSpPr>
        <p:spPr>
          <a:xfrm>
            <a:off x="5885649" y="940939"/>
            <a:ext cx="888637" cy="154468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55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694E-6 -4.44444E-6 L 0.1244 -4.44444E-6 C 0.18015 -4.44444E-6 0.24879 0.13959 0.24879 0.25301 L 0.24879 0.50625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0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6005E-7 -4.44444E-6 L -0.00117 0.10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 animBg="1"/>
      <p:bldP spid="5" grpId="1" animBg="1"/>
      <p:bldP spid="11" grpId="0"/>
      <p:bldP spid="13" grpId="0" animBg="1"/>
      <p:bldP spid="13" grpId="1" animBg="1"/>
      <p:bldP spid="14" grpId="0"/>
      <p:bldP spid="65" grpId="0" animBg="1"/>
      <p:bldP spid="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23515" y="2485623"/>
            <a:ext cx="811370" cy="38507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 rot="16200000">
            <a:off x="3139805" y="3949348"/>
            <a:ext cx="377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Arrecadação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04586" y="3412901"/>
            <a:ext cx="759853" cy="28875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6200000">
            <a:off x="4974338" y="4410308"/>
            <a:ext cx="2856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Despesas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04586" y="2987899"/>
            <a:ext cx="759853" cy="4250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104586" y="2485623"/>
            <a:ext cx="759853" cy="5022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159876" y="1068946"/>
            <a:ext cx="2421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Superávit Nominal</a:t>
            </a:r>
            <a:endParaRPr lang="pt-BR" sz="4400" dirty="0"/>
          </a:p>
        </p:txBody>
      </p:sp>
      <p:sp>
        <p:nvSpPr>
          <p:cNvPr id="14" name="Seta em curva para a esquerda 13"/>
          <p:cNvSpPr/>
          <p:nvPr/>
        </p:nvSpPr>
        <p:spPr>
          <a:xfrm>
            <a:off x="6967469" y="1792221"/>
            <a:ext cx="716751" cy="998113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14681" y="4198512"/>
            <a:ext cx="2730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Juros da dívida pública</a:t>
            </a:r>
            <a:endParaRPr lang="pt-BR" sz="4000" dirty="0"/>
          </a:p>
        </p:txBody>
      </p:sp>
      <p:cxnSp>
        <p:nvCxnSpPr>
          <p:cNvPr id="33" name="Conector em curva 32"/>
          <p:cNvCxnSpPr/>
          <p:nvPr/>
        </p:nvCxnSpPr>
        <p:spPr>
          <a:xfrm rot="10800000">
            <a:off x="7212169" y="3200401"/>
            <a:ext cx="1004552" cy="946597"/>
          </a:xfrm>
          <a:prstGeom prst="curvedConnector3">
            <a:avLst>
              <a:gd name="adj1" fmla="val -2051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6795577" y="940159"/>
            <a:ext cx="2807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Déficit Nominal</a:t>
            </a:r>
            <a:endParaRPr lang="pt-BR" sz="4400" dirty="0"/>
          </a:p>
        </p:txBody>
      </p:sp>
      <p:sp>
        <p:nvSpPr>
          <p:cNvPr id="37" name="Retângulo 36"/>
          <p:cNvSpPr/>
          <p:nvPr/>
        </p:nvSpPr>
        <p:spPr>
          <a:xfrm>
            <a:off x="6104586" y="347731"/>
            <a:ext cx="759853" cy="16654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reto 38"/>
          <p:cNvCxnSpPr/>
          <p:nvPr/>
        </p:nvCxnSpPr>
        <p:spPr>
          <a:xfrm>
            <a:off x="3876541" y="2291277"/>
            <a:ext cx="5318974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06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0326 0.197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4" grpId="0" animBg="1"/>
      <p:bldP spid="14" grpId="1" animBg="1"/>
      <p:bldP spid="15" grpId="0"/>
      <p:bldP spid="35" grpId="0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416390"/>
            <a:ext cx="5319909" cy="53648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3750" y="314790"/>
            <a:ext cx="620395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u="sng" dirty="0" smtClean="0"/>
          </a:p>
          <a:p>
            <a:endParaRPr lang="pt-BR" sz="2800" u="sng" dirty="0"/>
          </a:p>
          <a:p>
            <a:r>
              <a:rPr lang="pt-BR" sz="3200" u="sng" dirty="0" smtClean="0"/>
              <a:t>As </a:t>
            </a:r>
            <a:r>
              <a:rPr lang="pt-BR" sz="3200" u="sng" dirty="0"/>
              <a:t>medidas seriam:</a:t>
            </a:r>
            <a:r>
              <a:rPr lang="pt-BR" sz="3200" dirty="0"/>
              <a:t> </a:t>
            </a:r>
          </a:p>
          <a:p>
            <a:pPr lvl="0" algn="just"/>
            <a:endParaRPr lang="pt-BR" sz="3200" dirty="0" smtClean="0"/>
          </a:p>
          <a:p>
            <a:pPr lvl="0"/>
            <a:r>
              <a:rPr lang="pt-BR" sz="3200" dirty="0" smtClean="0"/>
              <a:t>Diminuição </a:t>
            </a:r>
            <a:r>
              <a:rPr lang="pt-BR" sz="3200" dirty="0"/>
              <a:t>dos gastos públicos;</a:t>
            </a:r>
          </a:p>
          <a:p>
            <a:pPr lvl="0" algn="just"/>
            <a:endParaRPr lang="pt-BR" sz="3200" dirty="0" smtClean="0"/>
          </a:p>
          <a:p>
            <a:pPr lvl="0"/>
            <a:r>
              <a:rPr lang="pt-BR" sz="3200" dirty="0" smtClean="0"/>
              <a:t>Elevação </a:t>
            </a:r>
            <a:r>
              <a:rPr lang="pt-BR" sz="3200" dirty="0"/>
              <a:t>da carga tributária sobre os bens de consumo, desencorajando esses gastos; </a:t>
            </a:r>
          </a:p>
          <a:p>
            <a:pPr lvl="0" algn="just"/>
            <a:endParaRPr lang="pt-BR" sz="3200" dirty="0" smtClean="0"/>
          </a:p>
          <a:p>
            <a:pPr lvl="0" algn="just"/>
            <a:r>
              <a:rPr lang="pt-BR" sz="3200" dirty="0" smtClean="0"/>
              <a:t>Elevação </a:t>
            </a:r>
            <a:r>
              <a:rPr lang="pt-BR" sz="3200" dirty="0"/>
              <a:t>das importações, por meio da redução de tarifas e barreiras. </a:t>
            </a:r>
          </a:p>
        </p:txBody>
      </p:sp>
    </p:spTree>
    <p:extLst>
      <p:ext uri="{BB962C8B-B14F-4D97-AF65-F5344CB8AC3E}">
        <p14:creationId xmlns:p14="http://schemas.microsoft.com/office/powerpoint/2010/main" val="2449357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 Fiscal Anticíclica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84200" y="1845734"/>
            <a:ext cx="6235700" cy="4402666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A política anticíclica busca tirar o país de seu ciclo econômico, seja de baixo crescimento ou extremo crescimento. No baixo crescimento, o governo deverá intervir com o aumento da demanda agregada. Quando em um período de crescimento exacerbado, acima do produto potencial, o governo deverá intervir criando políticas restritivas a fim de reduzir o produto para que se aproxime do produto potencial.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845734"/>
            <a:ext cx="48609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04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992</Words>
  <Application>Microsoft Office PowerPoint</Application>
  <PresentationFormat>Widescreen</PresentationFormat>
  <Paragraphs>69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 Fiscal Anticíclica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 essa rápida descrição deve ficar claro que o "equilíbrio fiscal" é quem comanda a política monetária, salarial e a cambial.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consulta3c</dc:creator>
  <cp:lastModifiedBy>JAQUELINE RODRIGUES DOS SANTOS</cp:lastModifiedBy>
  <cp:revision>48</cp:revision>
  <dcterms:created xsi:type="dcterms:W3CDTF">2015-11-06T18:29:22Z</dcterms:created>
  <dcterms:modified xsi:type="dcterms:W3CDTF">2015-11-19T21:20:02Z</dcterms:modified>
</cp:coreProperties>
</file>